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arlow" panose="00000500000000000000" pitchFamily="2" charset="0"/>
      <p:bold r:id="rId11"/>
      <p:boldItalic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jIrSlZ5Fj4iFDVnfzy3OpSiLwH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ab47070b9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ab47070b9e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3ab47070b9e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2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2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1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1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1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1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1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1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1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2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20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6244709" y="3249216"/>
            <a:ext cx="6252567" cy="71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/>
              <a:buNone/>
            </a:pPr>
            <a:r>
              <a:rPr lang="en-US" sz="445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Heart Disease Prediction</a:t>
            </a:r>
            <a:endParaRPr sz="4450" b="0" i="0" u="none" strike="noStrike" cap="none"/>
          </a:p>
        </p:txBody>
      </p:sp>
      <p:sp>
        <p:nvSpPr>
          <p:cNvPr id="58" name="Google Shape;58;p1"/>
          <p:cNvSpPr/>
          <p:nvPr/>
        </p:nvSpPr>
        <p:spPr>
          <a:xfrm>
            <a:off x="6244709" y="4286845"/>
            <a:ext cx="7627382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system for predicting cardiovascular disease risk using patient data and advanced algorithms.</a:t>
            </a:r>
            <a:endParaRPr sz="1700" b="0" i="0" u="none" strike="noStrike" cap="none"/>
          </a:p>
        </p:txBody>
      </p:sp>
      <p:sp>
        <p:nvSpPr>
          <p:cNvPr id="59" name="Google Shape;59;p1"/>
          <p:cNvSpPr/>
          <p:nvPr/>
        </p:nvSpPr>
        <p:spPr>
          <a:xfrm>
            <a:off x="12580725" y="7615500"/>
            <a:ext cx="2277300" cy="61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6244709" y="5305188"/>
            <a:ext cx="3420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650"/>
              <a:buFont typeface="Barlow"/>
              <a:buNone/>
            </a:pPr>
            <a:r>
              <a:rPr lang="en-US" sz="2650" b="1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Sonu Kumar</a:t>
            </a:r>
            <a:endParaRPr sz="2650" b="1">
              <a:solidFill>
                <a:srgbClr val="2E3C4E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650"/>
              <a:buFont typeface="Barlow"/>
              <a:buNone/>
            </a:pPr>
            <a:r>
              <a:rPr lang="en-US" sz="2650" b="1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B.Tech ECE 4th sem</a:t>
            </a:r>
            <a:endParaRPr sz="2650" b="1">
              <a:solidFill>
                <a:srgbClr val="2E3C4E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650"/>
              <a:buFont typeface="Barlow"/>
              <a:buNone/>
            </a:pPr>
            <a:endParaRPr sz="2650" b="1">
              <a:solidFill>
                <a:srgbClr val="2E3C4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751999" y="592455"/>
            <a:ext cx="2079069" cy="403860"/>
          </a:xfrm>
          <a:prstGeom prst="roundRect">
            <a:avLst>
              <a:gd name="adj" fmla="val 63845"/>
            </a:avLst>
          </a:prstGeom>
          <a:solidFill>
            <a:srgbClr val="D4E9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880824" y="656868"/>
            <a:ext cx="1821418" cy="27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Montserrat"/>
              <a:buNone/>
            </a:pPr>
            <a:r>
              <a:rPr lang="en-US" sz="13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PROJECT OVERVIEW</a:t>
            </a:r>
            <a:endParaRPr sz="1350" b="0" i="0" u="none" strike="noStrike" cap="none"/>
          </a:p>
        </p:txBody>
      </p:sp>
      <p:sp>
        <p:nvSpPr>
          <p:cNvPr id="69" name="Google Shape;69;p2"/>
          <p:cNvSpPr/>
          <p:nvPr/>
        </p:nvSpPr>
        <p:spPr>
          <a:xfrm>
            <a:off x="751999" y="1082159"/>
            <a:ext cx="7640003" cy="1413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/>
              <a:buNone/>
            </a:pPr>
            <a:r>
              <a:rPr lang="en-US" sz="445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Predicting Heart Disease with AI</a:t>
            </a:r>
            <a:endParaRPr sz="4450" b="0" i="0" u="none" strike="noStrike" cap="none"/>
          </a:p>
        </p:txBody>
      </p:sp>
      <p:sp>
        <p:nvSpPr>
          <p:cNvPr id="70" name="Google Shape;70;p2"/>
          <p:cNvSpPr/>
          <p:nvPr/>
        </p:nvSpPr>
        <p:spPr>
          <a:xfrm>
            <a:off x="751999" y="2817971"/>
            <a:ext cx="3712607" cy="2474119"/>
          </a:xfrm>
          <a:prstGeom prst="roundRect">
            <a:avLst>
              <a:gd name="adj" fmla="val 13027"/>
            </a:avLst>
          </a:prstGeom>
          <a:solidFill>
            <a:srgbClr val="D4E9F7"/>
          </a:solidFill>
          <a:ln w="9525" cap="flat" cmpd="sng">
            <a:solidFill>
              <a:srgbClr val="BACF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4408" y="304038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1692" y="3217545"/>
            <a:ext cx="290036" cy="2900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"/>
          <p:cNvSpPr/>
          <p:nvPr/>
        </p:nvSpPr>
        <p:spPr>
          <a:xfrm>
            <a:off x="974408" y="3899773"/>
            <a:ext cx="2827139" cy="353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lang="en-US" sz="220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Goal</a:t>
            </a:r>
            <a:endParaRPr sz="2200" b="0" i="0" u="none" strike="noStrike" cap="none"/>
          </a:p>
        </p:txBody>
      </p:sp>
      <p:sp>
        <p:nvSpPr>
          <p:cNvPr id="74" name="Google Shape;74;p2"/>
          <p:cNvSpPr/>
          <p:nvPr/>
        </p:nvSpPr>
        <p:spPr>
          <a:xfrm>
            <a:off x="974408" y="4381976"/>
            <a:ext cx="3267789" cy="68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50"/>
              <a:buFont typeface="Montserrat"/>
              <a:buNone/>
            </a:pPr>
            <a:r>
              <a:rPr lang="en-US" sz="16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Predict heart disease risk using patient health metrics</a:t>
            </a:r>
            <a:endParaRPr sz="1650" b="0" i="0" u="none" strike="noStrike" cap="none"/>
          </a:p>
        </p:txBody>
      </p:sp>
      <p:sp>
        <p:nvSpPr>
          <p:cNvPr id="75" name="Google Shape;75;p2"/>
          <p:cNvSpPr/>
          <p:nvPr/>
        </p:nvSpPr>
        <p:spPr>
          <a:xfrm>
            <a:off x="4679394" y="2817971"/>
            <a:ext cx="3712607" cy="2474119"/>
          </a:xfrm>
          <a:prstGeom prst="roundRect">
            <a:avLst>
              <a:gd name="adj" fmla="val 13027"/>
            </a:avLst>
          </a:prstGeom>
          <a:solidFill>
            <a:srgbClr val="D4E9F7"/>
          </a:solidFill>
          <a:ln w="9525" cap="flat" cmpd="sng">
            <a:solidFill>
              <a:srgbClr val="BACF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" name="Google Shape;76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01803" y="304038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9087" y="3217545"/>
            <a:ext cx="290036" cy="29003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"/>
          <p:cNvSpPr/>
          <p:nvPr/>
        </p:nvSpPr>
        <p:spPr>
          <a:xfrm>
            <a:off x="4901803" y="3899773"/>
            <a:ext cx="2827139" cy="353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lang="en-US" sz="220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Approach</a:t>
            </a:r>
            <a:endParaRPr sz="2200" b="0" i="0" u="none" strike="noStrike" cap="none"/>
          </a:p>
        </p:txBody>
      </p:sp>
      <p:sp>
        <p:nvSpPr>
          <p:cNvPr id="79" name="Google Shape;79;p2"/>
          <p:cNvSpPr/>
          <p:nvPr/>
        </p:nvSpPr>
        <p:spPr>
          <a:xfrm>
            <a:off x="4901803" y="4381976"/>
            <a:ext cx="3267789" cy="68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50"/>
              <a:buFont typeface="Montserrat"/>
              <a:buNone/>
            </a:pPr>
            <a:r>
              <a:rPr lang="en-US" sz="16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models trained on clinical data</a:t>
            </a:r>
            <a:endParaRPr sz="1650" b="0" i="0" u="none" strike="noStrike" cap="none"/>
          </a:p>
        </p:txBody>
      </p:sp>
      <p:sp>
        <p:nvSpPr>
          <p:cNvPr id="80" name="Google Shape;80;p2"/>
          <p:cNvSpPr/>
          <p:nvPr/>
        </p:nvSpPr>
        <p:spPr>
          <a:xfrm>
            <a:off x="751999" y="5506879"/>
            <a:ext cx="7640003" cy="2130266"/>
          </a:xfrm>
          <a:prstGeom prst="roundRect">
            <a:avLst>
              <a:gd name="adj" fmla="val 15130"/>
            </a:avLst>
          </a:prstGeom>
          <a:solidFill>
            <a:srgbClr val="D4E9F7"/>
          </a:solidFill>
          <a:ln w="9525" cap="flat" cmpd="sng">
            <a:solidFill>
              <a:srgbClr val="BACF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" name="Google Shape;81;p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4408" y="5729288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1692" y="5906453"/>
            <a:ext cx="290036" cy="29003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"/>
          <p:cNvSpPr/>
          <p:nvPr/>
        </p:nvSpPr>
        <p:spPr>
          <a:xfrm>
            <a:off x="974408" y="6588681"/>
            <a:ext cx="2827139" cy="353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lang="en-US" sz="220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Impact</a:t>
            </a:r>
            <a:endParaRPr sz="2200" b="0" i="0" u="none" strike="noStrike" cap="none"/>
          </a:p>
        </p:txBody>
      </p:sp>
      <p:sp>
        <p:nvSpPr>
          <p:cNvPr id="84" name="Google Shape;84;p2"/>
          <p:cNvSpPr/>
          <p:nvPr/>
        </p:nvSpPr>
        <p:spPr>
          <a:xfrm>
            <a:off x="974408" y="7070884"/>
            <a:ext cx="7195185" cy="34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50"/>
              <a:buFont typeface="Montserrat"/>
              <a:buNone/>
            </a:pPr>
            <a:r>
              <a:rPr lang="en-US" sz="16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Early detection saves lives through timely intervention</a:t>
            </a:r>
            <a:endParaRPr sz="1650" b="0" i="0" u="none" strike="noStrike" cap="non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/>
          <p:nvPr/>
        </p:nvSpPr>
        <p:spPr>
          <a:xfrm>
            <a:off x="758309" y="1208961"/>
            <a:ext cx="2393394" cy="422315"/>
          </a:xfrm>
          <a:prstGeom prst="roundRect">
            <a:avLst>
              <a:gd name="adj" fmla="val 61564"/>
            </a:avLst>
          </a:prstGeom>
          <a:noFill/>
          <a:ln w="9525" cap="flat" cmpd="sng">
            <a:solidFill>
              <a:srgbClr val="75BA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"/>
          <p:cNvSpPr/>
          <p:nvPr/>
        </p:nvSpPr>
        <p:spPr>
          <a:xfrm>
            <a:off x="895826" y="1281470"/>
            <a:ext cx="2118360" cy="2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75BAE6"/>
              </a:buClr>
              <a:buSzPts val="1350"/>
              <a:buFont typeface="Montserrat"/>
              <a:buNone/>
            </a:pPr>
            <a:r>
              <a:rPr lang="en-US" sz="1350" b="0" i="0" u="none" strike="noStrike" cap="none">
                <a:solidFill>
                  <a:srgbClr val="75BAE6"/>
                </a:solidFill>
                <a:latin typeface="Montserrat"/>
                <a:ea typeface="Montserrat"/>
                <a:cs typeface="Montserrat"/>
                <a:sym typeface="Montserrat"/>
              </a:rPr>
              <a:t>SYSTEM ARCHITECTURE</a:t>
            </a:r>
            <a:endParaRPr sz="1350" b="0" i="0" u="none" strike="noStrike" cap="none"/>
          </a:p>
        </p:txBody>
      </p:sp>
      <p:sp>
        <p:nvSpPr>
          <p:cNvPr id="92" name="Google Shape;92;p3"/>
          <p:cNvSpPr/>
          <p:nvPr/>
        </p:nvSpPr>
        <p:spPr>
          <a:xfrm>
            <a:off x="758309" y="1717834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/>
              <a:buNone/>
            </a:pPr>
            <a:r>
              <a:rPr lang="en-US" sz="445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How It Works</a:t>
            </a:r>
            <a:endParaRPr sz="4450" b="0" i="0" u="none" strike="noStrike" cap="none"/>
          </a:p>
        </p:txBody>
      </p:sp>
      <p:pic>
        <p:nvPicPr>
          <p:cNvPr id="93" name="Google Shape;93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309" y="2755463"/>
            <a:ext cx="6556891" cy="86653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"/>
          <p:cNvSpPr/>
          <p:nvPr/>
        </p:nvSpPr>
        <p:spPr>
          <a:xfrm>
            <a:off x="974884" y="3838575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lang="en-US" sz="220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Data Input</a:t>
            </a:r>
            <a:endParaRPr sz="2200" b="0" i="0" u="none" strike="noStrike" cap="none"/>
          </a:p>
        </p:txBody>
      </p:sp>
      <p:sp>
        <p:nvSpPr>
          <p:cNvPr id="95" name="Google Shape;95;p3"/>
          <p:cNvSpPr/>
          <p:nvPr/>
        </p:nvSpPr>
        <p:spPr>
          <a:xfrm>
            <a:off x="974884" y="4324707"/>
            <a:ext cx="612374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Patient health metrics collected</a:t>
            </a:r>
            <a:endParaRPr sz="1700" b="0" i="0" u="none" strike="noStrike" cap="none"/>
          </a:p>
        </p:txBody>
      </p:sp>
      <p:pic>
        <p:nvPicPr>
          <p:cNvPr id="96" name="Google Shape;96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5200" y="2755463"/>
            <a:ext cx="6556891" cy="86653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"/>
          <p:cNvSpPr/>
          <p:nvPr/>
        </p:nvSpPr>
        <p:spPr>
          <a:xfrm>
            <a:off x="7531775" y="3838575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lang="en-US" sz="220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Processing</a:t>
            </a:r>
            <a:endParaRPr sz="2200" b="0" i="0" u="none" strike="noStrike" cap="none"/>
          </a:p>
        </p:txBody>
      </p:sp>
      <p:sp>
        <p:nvSpPr>
          <p:cNvPr id="98" name="Google Shape;98;p3"/>
          <p:cNvSpPr/>
          <p:nvPr/>
        </p:nvSpPr>
        <p:spPr>
          <a:xfrm>
            <a:off x="7531775" y="4324707"/>
            <a:ext cx="612374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Label encoders transform data</a:t>
            </a:r>
            <a:endParaRPr sz="1700" b="0" i="0" u="none" strike="noStrike" cap="none"/>
          </a:p>
        </p:txBody>
      </p:sp>
      <p:pic>
        <p:nvPicPr>
          <p:cNvPr id="99" name="Google Shape;99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8309" y="4887992"/>
            <a:ext cx="6556891" cy="86653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"/>
          <p:cNvSpPr/>
          <p:nvPr/>
        </p:nvSpPr>
        <p:spPr>
          <a:xfrm>
            <a:off x="974884" y="5971103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lang="en-US" sz="220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ML Models</a:t>
            </a:r>
            <a:endParaRPr sz="2200" b="0" i="0" u="none" strike="noStrike" cap="none"/>
          </a:p>
        </p:txBody>
      </p:sp>
      <p:sp>
        <p:nvSpPr>
          <p:cNvPr id="101" name="Google Shape;101;p3"/>
          <p:cNvSpPr/>
          <p:nvPr/>
        </p:nvSpPr>
        <p:spPr>
          <a:xfrm>
            <a:off x="974884" y="6457236"/>
            <a:ext cx="612374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Multiple algorithms analyze patterns</a:t>
            </a:r>
            <a:endParaRPr sz="1700" b="0" i="0" u="none" strike="noStrike" cap="none"/>
          </a:p>
        </p:txBody>
      </p:sp>
      <p:pic>
        <p:nvPicPr>
          <p:cNvPr id="102" name="Google Shape;102;p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15200" y="4887992"/>
            <a:ext cx="6556891" cy="86653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/>
          <p:nvPr/>
        </p:nvSpPr>
        <p:spPr>
          <a:xfrm>
            <a:off x="7531775" y="5971103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lang="en-US" sz="220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Prediction</a:t>
            </a:r>
            <a:endParaRPr sz="2200" b="0" i="0" u="none" strike="noStrike" cap="none"/>
          </a:p>
        </p:txBody>
      </p:sp>
      <p:sp>
        <p:nvSpPr>
          <p:cNvPr id="104" name="Google Shape;104;p3"/>
          <p:cNvSpPr/>
          <p:nvPr/>
        </p:nvSpPr>
        <p:spPr>
          <a:xfrm>
            <a:off x="7531775" y="6457236"/>
            <a:ext cx="612374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Risk assessment generated</a:t>
            </a:r>
            <a:endParaRPr sz="1700" b="0" i="0" u="none" strike="noStrike" cap="none"/>
          </a:p>
        </p:txBody>
      </p:sp>
      <p:sp>
        <p:nvSpPr>
          <p:cNvPr id="105" name="Google Shape;105;p3"/>
          <p:cNvSpPr/>
          <p:nvPr/>
        </p:nvSpPr>
        <p:spPr>
          <a:xfrm>
            <a:off x="12353100" y="7506650"/>
            <a:ext cx="2277300" cy="61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/>
          <p:nvPr/>
        </p:nvSpPr>
        <p:spPr>
          <a:xfrm>
            <a:off x="758309" y="791408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/>
              <a:buNone/>
            </a:pPr>
            <a:r>
              <a:rPr lang="en-US" sz="445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Application Interface</a:t>
            </a:r>
            <a:endParaRPr sz="4450" b="0" i="0" u="none" strike="noStrike" cap="none"/>
          </a:p>
        </p:txBody>
      </p:sp>
      <p:sp>
        <p:nvSpPr>
          <p:cNvPr id="112" name="Google Shape;112;p4"/>
          <p:cNvSpPr/>
          <p:nvPr/>
        </p:nvSpPr>
        <p:spPr>
          <a:xfrm>
            <a:off x="758309" y="2045613"/>
            <a:ext cx="3420904" cy="42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650"/>
              <a:buFont typeface="Barlow"/>
              <a:buNone/>
            </a:pPr>
            <a:r>
              <a:rPr lang="en-US" sz="265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User-Friendly Design</a:t>
            </a:r>
            <a:endParaRPr sz="2650" b="0" i="0" u="none" strike="noStrike" cap="none"/>
          </a:p>
        </p:txBody>
      </p:sp>
      <p:sp>
        <p:nvSpPr>
          <p:cNvPr id="113" name="Google Shape;113;p4"/>
          <p:cNvSpPr/>
          <p:nvPr/>
        </p:nvSpPr>
        <p:spPr>
          <a:xfrm>
            <a:off x="758309" y="2689741"/>
            <a:ext cx="4928235" cy="104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Simple web interface built with Flask allows healthcare providers to input patient data and receive instant predictions.</a:t>
            </a:r>
            <a:endParaRPr sz="1700" b="0" i="0" u="none" strike="noStrike" cap="none"/>
          </a:p>
        </p:txBody>
      </p:sp>
      <p:sp>
        <p:nvSpPr>
          <p:cNvPr id="114" name="Google Shape;114;p4"/>
          <p:cNvSpPr/>
          <p:nvPr/>
        </p:nvSpPr>
        <p:spPr>
          <a:xfrm>
            <a:off x="758309" y="3924776"/>
            <a:ext cx="4928235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•"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Clean, intuitive layout</a:t>
            </a:r>
            <a:endParaRPr sz="1700" b="0" i="0" u="none" strike="noStrike" cap="none"/>
          </a:p>
        </p:txBody>
      </p:sp>
      <p:sp>
        <p:nvSpPr>
          <p:cNvPr id="115" name="Google Shape;115;p4"/>
          <p:cNvSpPr/>
          <p:nvPr/>
        </p:nvSpPr>
        <p:spPr>
          <a:xfrm>
            <a:off x="758309" y="4347210"/>
            <a:ext cx="4928235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•"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Real-time results</a:t>
            </a:r>
            <a:endParaRPr sz="1700" b="0" i="0" u="none" strike="noStrike" cap="none"/>
          </a:p>
        </p:txBody>
      </p:sp>
      <p:sp>
        <p:nvSpPr>
          <p:cNvPr id="116" name="Google Shape;116;p4"/>
          <p:cNvSpPr/>
          <p:nvPr/>
        </p:nvSpPr>
        <p:spPr>
          <a:xfrm>
            <a:off x="758309" y="4769644"/>
            <a:ext cx="4928235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•"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Easy data entry</a:t>
            </a:r>
            <a:endParaRPr sz="1700" b="0" i="0" u="none" strike="noStrike" cap="none"/>
          </a:p>
        </p:txBody>
      </p:sp>
      <p:pic>
        <p:nvPicPr>
          <p:cNvPr id="117" name="Google Shape;117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2802" y="2072759"/>
            <a:ext cx="7656790" cy="512159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12270150" y="7511950"/>
            <a:ext cx="2277300" cy="61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/>
          <p:nvPr/>
        </p:nvSpPr>
        <p:spPr>
          <a:xfrm>
            <a:off x="758309" y="1148120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/>
              <a:buNone/>
            </a:pPr>
            <a:r>
              <a:rPr lang="en-US" sz="445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Model Performance</a:t>
            </a:r>
            <a:endParaRPr sz="4450" b="0" i="0" u="none" strike="noStrike" cap="none"/>
          </a:p>
        </p:txBody>
      </p:sp>
      <p:pic>
        <p:nvPicPr>
          <p:cNvPr id="125" name="Google Shape;12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309" y="2429470"/>
            <a:ext cx="6292572" cy="319111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5"/>
          <p:cNvSpPr/>
          <p:nvPr/>
        </p:nvSpPr>
        <p:spPr>
          <a:xfrm>
            <a:off x="758309" y="5864304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200"/>
              <a:buFont typeface="Barlow"/>
              <a:buNone/>
            </a:pPr>
            <a:r>
              <a:rPr lang="en-US" sz="220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Accuracy Metrics</a:t>
            </a:r>
            <a:endParaRPr sz="2200" b="0" i="0" u="none" strike="noStrike" cap="none"/>
          </a:p>
        </p:txBody>
      </p:sp>
      <p:sp>
        <p:nvSpPr>
          <p:cNvPr id="127" name="Google Shape;127;p5"/>
          <p:cNvSpPr/>
          <p:nvPr/>
        </p:nvSpPr>
        <p:spPr>
          <a:xfrm>
            <a:off x="758309" y="6437114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Multiple models tested for optimal prediction accuracy</a:t>
            </a:r>
            <a:endParaRPr sz="1700" b="0" i="0" u="none" strike="noStrike" cap="none"/>
          </a:p>
        </p:txBody>
      </p:sp>
      <p:pic>
        <p:nvPicPr>
          <p:cNvPr id="128" name="Google Shape;128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7139" y="2429470"/>
            <a:ext cx="6292572" cy="329374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/>
          <p:nvPr/>
        </p:nvSpPr>
        <p:spPr>
          <a:xfrm>
            <a:off x="7587139" y="5966936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200"/>
              <a:buFont typeface="Barlow"/>
              <a:buNone/>
            </a:pPr>
            <a:r>
              <a:rPr lang="en-US" sz="220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Validation Results</a:t>
            </a:r>
            <a:endParaRPr sz="2200" b="0" i="0" u="none" strike="noStrike" cap="none"/>
          </a:p>
        </p:txBody>
      </p:sp>
      <p:sp>
        <p:nvSpPr>
          <p:cNvPr id="130" name="Google Shape;130;p5"/>
          <p:cNvSpPr/>
          <p:nvPr/>
        </p:nvSpPr>
        <p:spPr>
          <a:xfrm>
            <a:off x="7587139" y="6539746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Rigorous testing ensures reliable predictions</a:t>
            </a:r>
            <a:endParaRPr sz="1700" b="0" i="0" u="none" strike="noStrike" cap="none"/>
          </a:p>
        </p:txBody>
      </p:sp>
      <p:sp>
        <p:nvSpPr>
          <p:cNvPr id="131" name="Google Shape;131;p5"/>
          <p:cNvSpPr/>
          <p:nvPr/>
        </p:nvSpPr>
        <p:spPr>
          <a:xfrm>
            <a:off x="12353100" y="7615500"/>
            <a:ext cx="2277300" cy="61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/>
          <p:nvPr/>
        </p:nvSpPr>
        <p:spPr>
          <a:xfrm>
            <a:off x="758309" y="617220"/>
            <a:ext cx="5747504" cy="71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/>
              <a:buNone/>
            </a:pPr>
            <a:r>
              <a:rPr lang="en-US" sz="445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Technical Components</a:t>
            </a:r>
            <a:endParaRPr sz="4450" b="0" i="0" u="none" strike="noStrike" cap="none"/>
          </a:p>
        </p:txBody>
      </p:sp>
      <p:sp>
        <p:nvSpPr>
          <p:cNvPr id="139" name="Google Shape;139;p6"/>
          <p:cNvSpPr/>
          <p:nvPr/>
        </p:nvSpPr>
        <p:spPr>
          <a:xfrm>
            <a:off x="758309" y="1654850"/>
            <a:ext cx="7627382" cy="1326952"/>
          </a:xfrm>
          <a:prstGeom prst="roundRect">
            <a:avLst>
              <a:gd name="adj" fmla="val 24492"/>
            </a:avLst>
          </a:prstGeom>
          <a:solidFill>
            <a:srgbClr val="FFFFFF"/>
          </a:solidFill>
          <a:ln w="30475" cap="flat" cmpd="sng">
            <a:solidFill>
              <a:srgbClr val="BACF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"/>
          <p:cNvSpPr/>
          <p:nvPr/>
        </p:nvSpPr>
        <p:spPr>
          <a:xfrm>
            <a:off x="788789" y="1685330"/>
            <a:ext cx="866537" cy="1265992"/>
          </a:xfrm>
          <a:prstGeom prst="roundRect">
            <a:avLst>
              <a:gd name="adj" fmla="val 33284"/>
            </a:avLst>
          </a:prstGeom>
          <a:solidFill>
            <a:srgbClr val="D4E9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6"/>
          <p:cNvSpPr/>
          <p:nvPr/>
        </p:nvSpPr>
        <p:spPr>
          <a:xfrm>
            <a:off x="1055727" y="2115145"/>
            <a:ext cx="324922" cy="40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550"/>
              <a:buFont typeface="Barlow"/>
              <a:buNone/>
            </a:pPr>
            <a:r>
              <a:rPr lang="en-US" sz="255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2550" b="0" i="0" u="none" strike="noStrike" cap="none"/>
          </a:p>
        </p:txBody>
      </p:sp>
      <p:sp>
        <p:nvSpPr>
          <p:cNvPr id="142" name="Google Shape;142;p6"/>
          <p:cNvSpPr/>
          <p:nvPr/>
        </p:nvSpPr>
        <p:spPr>
          <a:xfrm>
            <a:off x="1871901" y="1901904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lang="en-US" sz="220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streamlit  Application</a:t>
            </a:r>
            <a:endParaRPr sz="2200" b="0" i="0" u="none" strike="noStrike" cap="none"/>
          </a:p>
        </p:txBody>
      </p:sp>
      <p:sp>
        <p:nvSpPr>
          <p:cNvPr id="143" name="Google Shape;143;p6"/>
          <p:cNvSpPr/>
          <p:nvPr/>
        </p:nvSpPr>
        <p:spPr>
          <a:xfrm>
            <a:off x="1871901" y="2388037"/>
            <a:ext cx="6266736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Web framework powering the interface (app.py)</a:t>
            </a:r>
            <a:endParaRPr sz="1700" b="0" i="0" u="none" strike="noStrike" cap="none"/>
          </a:p>
        </p:txBody>
      </p:sp>
      <p:sp>
        <p:nvSpPr>
          <p:cNvPr id="144" name="Google Shape;144;p6"/>
          <p:cNvSpPr/>
          <p:nvPr/>
        </p:nvSpPr>
        <p:spPr>
          <a:xfrm>
            <a:off x="758309" y="3198376"/>
            <a:ext cx="7627382" cy="1326952"/>
          </a:xfrm>
          <a:prstGeom prst="roundRect">
            <a:avLst>
              <a:gd name="adj" fmla="val 24492"/>
            </a:avLst>
          </a:prstGeom>
          <a:solidFill>
            <a:srgbClr val="FFFFFF"/>
          </a:solidFill>
          <a:ln w="30475" cap="flat" cmpd="sng">
            <a:solidFill>
              <a:srgbClr val="BACF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6"/>
          <p:cNvSpPr/>
          <p:nvPr/>
        </p:nvSpPr>
        <p:spPr>
          <a:xfrm>
            <a:off x="788789" y="3228856"/>
            <a:ext cx="866537" cy="1265992"/>
          </a:xfrm>
          <a:prstGeom prst="roundRect">
            <a:avLst>
              <a:gd name="adj" fmla="val 33284"/>
            </a:avLst>
          </a:prstGeom>
          <a:solidFill>
            <a:srgbClr val="D4E9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"/>
          <p:cNvSpPr/>
          <p:nvPr/>
        </p:nvSpPr>
        <p:spPr>
          <a:xfrm>
            <a:off x="1055727" y="3658672"/>
            <a:ext cx="324922" cy="40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550"/>
              <a:buFont typeface="Barlow"/>
              <a:buNone/>
            </a:pPr>
            <a:r>
              <a:rPr lang="en-US" sz="255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2550" b="0" i="0" u="none" strike="noStrike" cap="none"/>
          </a:p>
        </p:txBody>
      </p:sp>
      <p:sp>
        <p:nvSpPr>
          <p:cNvPr id="147" name="Google Shape;147;p6"/>
          <p:cNvSpPr/>
          <p:nvPr/>
        </p:nvSpPr>
        <p:spPr>
          <a:xfrm>
            <a:off x="1871901" y="3445431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lang="en-US" sz="220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ML Models</a:t>
            </a:r>
            <a:endParaRPr sz="2200" b="0" i="0" u="none" strike="noStrike" cap="none"/>
          </a:p>
        </p:txBody>
      </p:sp>
      <p:sp>
        <p:nvSpPr>
          <p:cNvPr id="148" name="Google Shape;148;p6"/>
          <p:cNvSpPr/>
          <p:nvPr/>
        </p:nvSpPr>
        <p:spPr>
          <a:xfrm>
            <a:off x="1871901" y="3931563"/>
            <a:ext cx="6266736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Trained algorithms stored in models directory</a:t>
            </a:r>
            <a:endParaRPr sz="1700" b="0" i="0" u="none" strike="noStrike" cap="none"/>
          </a:p>
        </p:txBody>
      </p:sp>
      <p:sp>
        <p:nvSpPr>
          <p:cNvPr id="149" name="Google Shape;149;p6"/>
          <p:cNvSpPr/>
          <p:nvPr/>
        </p:nvSpPr>
        <p:spPr>
          <a:xfrm>
            <a:off x="758309" y="4741902"/>
            <a:ext cx="7627382" cy="1326952"/>
          </a:xfrm>
          <a:prstGeom prst="roundRect">
            <a:avLst>
              <a:gd name="adj" fmla="val 24492"/>
            </a:avLst>
          </a:prstGeom>
          <a:solidFill>
            <a:srgbClr val="FFFFFF"/>
          </a:solidFill>
          <a:ln w="30475" cap="flat" cmpd="sng">
            <a:solidFill>
              <a:srgbClr val="BACF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"/>
          <p:cNvSpPr/>
          <p:nvPr/>
        </p:nvSpPr>
        <p:spPr>
          <a:xfrm>
            <a:off x="788789" y="4772382"/>
            <a:ext cx="866537" cy="1265992"/>
          </a:xfrm>
          <a:prstGeom prst="roundRect">
            <a:avLst>
              <a:gd name="adj" fmla="val 33284"/>
            </a:avLst>
          </a:prstGeom>
          <a:solidFill>
            <a:srgbClr val="D4E9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6"/>
          <p:cNvSpPr/>
          <p:nvPr/>
        </p:nvSpPr>
        <p:spPr>
          <a:xfrm>
            <a:off x="1055727" y="5202198"/>
            <a:ext cx="324922" cy="40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550"/>
              <a:buFont typeface="Barlow"/>
              <a:buNone/>
            </a:pPr>
            <a:r>
              <a:rPr lang="en-US" sz="255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2550" b="0" i="0" u="none" strike="noStrike" cap="none"/>
          </a:p>
        </p:txBody>
      </p:sp>
      <p:sp>
        <p:nvSpPr>
          <p:cNvPr id="152" name="Google Shape;152;p6"/>
          <p:cNvSpPr/>
          <p:nvPr/>
        </p:nvSpPr>
        <p:spPr>
          <a:xfrm>
            <a:off x="1871901" y="4988957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lang="en-US" sz="220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Label Encoders</a:t>
            </a:r>
            <a:endParaRPr sz="2200" b="0" i="0" u="none" strike="noStrike" cap="none"/>
          </a:p>
        </p:txBody>
      </p:sp>
      <p:sp>
        <p:nvSpPr>
          <p:cNvPr id="153" name="Google Shape;153;p6"/>
          <p:cNvSpPr/>
          <p:nvPr/>
        </p:nvSpPr>
        <p:spPr>
          <a:xfrm>
            <a:off x="1871901" y="5475089"/>
            <a:ext cx="6266736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Transform categorical data (label_encoders.pkl)</a:t>
            </a:r>
            <a:endParaRPr sz="1700" b="0" i="0" u="none" strike="noStrike" cap="none"/>
          </a:p>
        </p:txBody>
      </p:sp>
      <p:sp>
        <p:nvSpPr>
          <p:cNvPr id="154" name="Google Shape;154;p6"/>
          <p:cNvSpPr/>
          <p:nvPr/>
        </p:nvSpPr>
        <p:spPr>
          <a:xfrm>
            <a:off x="758309" y="6285428"/>
            <a:ext cx="7627382" cy="1326952"/>
          </a:xfrm>
          <a:prstGeom prst="roundRect">
            <a:avLst>
              <a:gd name="adj" fmla="val 24492"/>
            </a:avLst>
          </a:prstGeom>
          <a:solidFill>
            <a:srgbClr val="FFFFFF"/>
          </a:solidFill>
          <a:ln w="30475" cap="flat" cmpd="sng">
            <a:solidFill>
              <a:srgbClr val="BACF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6"/>
          <p:cNvSpPr/>
          <p:nvPr/>
        </p:nvSpPr>
        <p:spPr>
          <a:xfrm>
            <a:off x="788789" y="6315908"/>
            <a:ext cx="866537" cy="1265992"/>
          </a:xfrm>
          <a:prstGeom prst="roundRect">
            <a:avLst>
              <a:gd name="adj" fmla="val 33284"/>
            </a:avLst>
          </a:prstGeom>
          <a:solidFill>
            <a:srgbClr val="D4E9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"/>
          <p:cNvSpPr/>
          <p:nvPr/>
        </p:nvSpPr>
        <p:spPr>
          <a:xfrm>
            <a:off x="1055727" y="6745724"/>
            <a:ext cx="324922" cy="40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550"/>
              <a:buFont typeface="Barlow"/>
              <a:buNone/>
            </a:pPr>
            <a:r>
              <a:rPr lang="en-US" sz="255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2550" b="0" i="0" u="none" strike="noStrike" cap="none"/>
          </a:p>
        </p:txBody>
      </p:sp>
      <p:sp>
        <p:nvSpPr>
          <p:cNvPr id="157" name="Google Shape;157;p6"/>
          <p:cNvSpPr/>
          <p:nvPr/>
        </p:nvSpPr>
        <p:spPr>
          <a:xfrm>
            <a:off x="1871901" y="6532483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lang="en-US" sz="220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Target Encoder</a:t>
            </a:r>
            <a:endParaRPr sz="2200" b="0" i="0" u="none" strike="noStrike" cap="none"/>
          </a:p>
        </p:txBody>
      </p:sp>
      <p:sp>
        <p:nvSpPr>
          <p:cNvPr id="158" name="Google Shape;158;p6"/>
          <p:cNvSpPr/>
          <p:nvPr/>
        </p:nvSpPr>
        <p:spPr>
          <a:xfrm>
            <a:off x="1871901" y="7018615"/>
            <a:ext cx="6266736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Process prediction outputs (target_encoder.pkl)</a:t>
            </a:r>
            <a:endParaRPr sz="1700" b="0" i="0" u="none" strike="noStrike" cap="non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/>
          <p:nvPr/>
        </p:nvSpPr>
        <p:spPr>
          <a:xfrm>
            <a:off x="758309" y="1392436"/>
            <a:ext cx="1838087" cy="407075"/>
          </a:xfrm>
          <a:prstGeom prst="roundRect">
            <a:avLst>
              <a:gd name="adj" fmla="val 63869"/>
            </a:avLst>
          </a:prstGeom>
          <a:solidFill>
            <a:srgbClr val="D4E9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Google Shape;166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206" y="1509355"/>
            <a:ext cx="173236" cy="17323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8"/>
          <p:cNvSpPr/>
          <p:nvPr/>
        </p:nvSpPr>
        <p:spPr>
          <a:xfrm>
            <a:off x="1148001" y="1457325"/>
            <a:ext cx="1318498" cy="2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Montserrat"/>
              <a:buNone/>
            </a:pPr>
            <a:r>
              <a:rPr lang="en-US" sz="135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KEY FEATURES</a:t>
            </a:r>
            <a:endParaRPr sz="1350" b="0" i="0" u="none" strike="noStrike" cap="none"/>
          </a:p>
        </p:txBody>
      </p:sp>
      <p:sp>
        <p:nvSpPr>
          <p:cNvPr id="168" name="Google Shape;168;p8"/>
          <p:cNvSpPr/>
          <p:nvPr/>
        </p:nvSpPr>
        <p:spPr>
          <a:xfrm>
            <a:off x="758309" y="1886069"/>
            <a:ext cx="5867757" cy="71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/>
              <a:buNone/>
            </a:pPr>
            <a:r>
              <a:rPr lang="en-US" sz="4450" b="1" i="0" u="none" strike="noStrike" cap="non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What Makes It Powerful</a:t>
            </a:r>
            <a:endParaRPr sz="4450" b="0" i="0" u="none" strike="noStrike" cap="none"/>
          </a:p>
        </p:txBody>
      </p:sp>
      <p:pic>
        <p:nvPicPr>
          <p:cNvPr id="169" name="Google Shape;169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309" y="2923699"/>
            <a:ext cx="649962" cy="64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8"/>
          <p:cNvSpPr/>
          <p:nvPr/>
        </p:nvSpPr>
        <p:spPr>
          <a:xfrm>
            <a:off x="1679019" y="3106460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lang="en-US" sz="220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Real-Time Analysis</a:t>
            </a:r>
            <a:endParaRPr sz="2200" b="0" i="0" u="none" strike="noStrike" cap="none"/>
          </a:p>
        </p:txBody>
      </p:sp>
      <p:sp>
        <p:nvSpPr>
          <p:cNvPr id="171" name="Google Shape;171;p8"/>
          <p:cNvSpPr/>
          <p:nvPr/>
        </p:nvSpPr>
        <p:spPr>
          <a:xfrm>
            <a:off x="1679019" y="3592592"/>
            <a:ext cx="670667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Instant predictions enable quick clinical decisions</a:t>
            </a:r>
            <a:endParaRPr sz="1700" b="0" i="0" u="none" strike="noStrike" cap="none"/>
          </a:p>
        </p:txBody>
      </p:sp>
      <p:pic>
        <p:nvPicPr>
          <p:cNvPr id="172" name="Google Shape;172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309" y="4372570"/>
            <a:ext cx="649962" cy="64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/>
          <p:nvPr/>
        </p:nvSpPr>
        <p:spPr>
          <a:xfrm>
            <a:off x="1679019" y="4555331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lang="en-US" sz="220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High Accuracy</a:t>
            </a:r>
            <a:endParaRPr sz="2200" b="0" i="0" u="none" strike="noStrike" cap="none"/>
          </a:p>
        </p:txBody>
      </p:sp>
      <p:sp>
        <p:nvSpPr>
          <p:cNvPr id="174" name="Google Shape;174;p8"/>
          <p:cNvSpPr/>
          <p:nvPr/>
        </p:nvSpPr>
        <p:spPr>
          <a:xfrm>
            <a:off x="1679019" y="5041463"/>
            <a:ext cx="670667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Validated models deliver reliable risk assessments</a:t>
            </a:r>
            <a:endParaRPr sz="1700" b="0" i="0" u="none" strike="noStrike" cap="none"/>
          </a:p>
        </p:txBody>
      </p:sp>
      <p:pic>
        <p:nvPicPr>
          <p:cNvPr id="175" name="Google Shape;17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309" y="5821442"/>
            <a:ext cx="649962" cy="64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8"/>
          <p:cNvSpPr/>
          <p:nvPr/>
        </p:nvSpPr>
        <p:spPr>
          <a:xfrm>
            <a:off x="1679019" y="6004203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lang="en-US" sz="2200" b="1" i="0" u="none" strike="noStrike" cap="non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Scalable System</a:t>
            </a:r>
            <a:endParaRPr sz="2200" b="0" i="0" u="none" strike="noStrike" cap="none"/>
          </a:p>
        </p:txBody>
      </p:sp>
      <p:sp>
        <p:nvSpPr>
          <p:cNvPr id="177" name="Google Shape;177;p8"/>
          <p:cNvSpPr/>
          <p:nvPr/>
        </p:nvSpPr>
        <p:spPr>
          <a:xfrm>
            <a:off x="1679019" y="6490335"/>
            <a:ext cx="670667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Handles multiple patients efficiently</a:t>
            </a:r>
            <a:endParaRPr sz="1700" b="0" i="0" u="none" strike="noStrike" cap="non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b47070b9e_0_6"/>
          <p:cNvSpPr/>
          <p:nvPr/>
        </p:nvSpPr>
        <p:spPr>
          <a:xfrm>
            <a:off x="480500" y="861225"/>
            <a:ext cx="58677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/>
              <a:buNone/>
            </a:pPr>
            <a:r>
              <a:rPr lang="en-US" sz="4450"/>
              <a:t>References</a:t>
            </a:r>
            <a:endParaRPr sz="4450" b="0" i="0" u="none" strike="noStrike" cap="none"/>
          </a:p>
        </p:txBody>
      </p:sp>
      <p:sp>
        <p:nvSpPr>
          <p:cNvPr id="184" name="Google Shape;184;g3ab47070b9e_0_6"/>
          <p:cNvSpPr/>
          <p:nvPr/>
        </p:nvSpPr>
        <p:spPr>
          <a:xfrm>
            <a:off x="758309" y="2045613"/>
            <a:ext cx="3420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650"/>
              <a:buFont typeface="Barlow"/>
              <a:buNone/>
            </a:pPr>
            <a:r>
              <a:rPr lang="en-US" sz="2650" b="1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App link:</a:t>
            </a:r>
            <a:endParaRPr sz="2650" b="1">
              <a:solidFill>
                <a:srgbClr val="2E3C4E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650"/>
              <a:buFont typeface="Barlow"/>
              <a:buNone/>
            </a:pPr>
            <a:endParaRPr sz="2650" b="1">
              <a:solidFill>
                <a:srgbClr val="2E3C4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5" name="Google Shape;185;g3ab47070b9e_0_6"/>
          <p:cNvSpPr/>
          <p:nvPr/>
        </p:nvSpPr>
        <p:spPr>
          <a:xfrm>
            <a:off x="758309" y="2689741"/>
            <a:ext cx="49281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58823"/>
              </a:lnSpc>
              <a:buClr>
                <a:srgbClr val="384653"/>
              </a:buClr>
              <a:buSzPts val="1700"/>
            </a:pPr>
            <a:r>
              <a:rPr lang="en-US" sz="1700" u="sng" dirty="0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https://heartdiseaseanalysis-khvdeoxbhwtxkwzgke5b6b.streamlit.app/</a:t>
            </a:r>
            <a:endParaRPr sz="1700" b="0" i="0" u="none" strike="noStrike" cap="none" dirty="0"/>
          </a:p>
        </p:txBody>
      </p:sp>
      <p:sp>
        <p:nvSpPr>
          <p:cNvPr id="186" name="Google Shape;186;g3ab47070b9e_0_6"/>
          <p:cNvSpPr/>
          <p:nvPr/>
        </p:nvSpPr>
        <p:spPr>
          <a:xfrm>
            <a:off x="758309" y="3590938"/>
            <a:ext cx="3420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650"/>
              <a:buFont typeface="Barlow"/>
              <a:buNone/>
            </a:pPr>
            <a:r>
              <a:rPr lang="en-US" sz="2650" b="1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Github:</a:t>
            </a:r>
            <a:endParaRPr sz="2650" b="1">
              <a:solidFill>
                <a:srgbClr val="2E3C4E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650"/>
              <a:buFont typeface="Barlow"/>
              <a:buNone/>
            </a:pPr>
            <a:endParaRPr sz="2650" b="1">
              <a:solidFill>
                <a:srgbClr val="2E3C4E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650"/>
              <a:buFont typeface="Barlow"/>
              <a:buNone/>
            </a:pPr>
            <a:endParaRPr sz="2650" b="1">
              <a:solidFill>
                <a:srgbClr val="2E3C4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7" name="Google Shape;187;g3ab47070b9e_0_6"/>
          <p:cNvSpPr/>
          <p:nvPr/>
        </p:nvSpPr>
        <p:spPr>
          <a:xfrm>
            <a:off x="758309" y="4105216"/>
            <a:ext cx="49281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58823"/>
              </a:lnSpc>
              <a:buClr>
                <a:srgbClr val="384653"/>
              </a:buClr>
              <a:buSzPts val="1700"/>
            </a:pPr>
            <a:r>
              <a:rPr lang="en-US" sz="1700" u="sng" dirty="0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https://github.com/sonuku725020-commits/Heart_Disease_Analysis</a:t>
            </a:r>
            <a:endParaRPr sz="1700" b="0" i="0" u="none" strike="noStrike" cap="none" dirty="0"/>
          </a:p>
        </p:txBody>
      </p:sp>
      <p:sp>
        <p:nvSpPr>
          <p:cNvPr id="188" name="Google Shape;188;g3ab47070b9e_0_6"/>
          <p:cNvSpPr/>
          <p:nvPr/>
        </p:nvSpPr>
        <p:spPr>
          <a:xfrm>
            <a:off x="758309" y="5136263"/>
            <a:ext cx="3420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650"/>
              <a:buFont typeface="Barlow"/>
              <a:buNone/>
            </a:pPr>
            <a:r>
              <a:rPr lang="en-US" sz="2650" b="1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linkedin:</a:t>
            </a:r>
            <a:endParaRPr sz="2650" b="1">
              <a:solidFill>
                <a:srgbClr val="2E3C4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9" name="Google Shape;189;g3ab47070b9e_0_6"/>
          <p:cNvSpPr/>
          <p:nvPr/>
        </p:nvSpPr>
        <p:spPr>
          <a:xfrm>
            <a:off x="758309" y="5666516"/>
            <a:ext cx="49281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58823"/>
              </a:lnSpc>
              <a:buClr>
                <a:srgbClr val="384653"/>
              </a:buClr>
              <a:buSzPts val="1700"/>
            </a:pPr>
            <a:r>
              <a:rPr lang="en-US" sz="1700" u="sng" dirty="0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https://www.linkedin.com/in/sonu-anand-135599379/</a:t>
            </a:r>
            <a:endParaRPr sz="1700" b="0" i="0" u="none" strike="noStrike" cap="none" dirty="0"/>
          </a:p>
        </p:txBody>
      </p:sp>
      <p:sp>
        <p:nvSpPr>
          <p:cNvPr id="190" name="Google Shape;190;g3ab47070b9e_0_6"/>
          <p:cNvSpPr/>
          <p:nvPr/>
        </p:nvSpPr>
        <p:spPr>
          <a:xfrm>
            <a:off x="12353100" y="7615500"/>
            <a:ext cx="2277300" cy="61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</Words>
  <Application>Microsoft Office PowerPoint</Application>
  <PresentationFormat>Custom</PresentationFormat>
  <Paragraphs>69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Barlow</vt:lpstr>
      <vt:lpstr>Montserrat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Sonu Kumar</cp:lastModifiedBy>
  <cp:revision>1</cp:revision>
  <dcterms:created xsi:type="dcterms:W3CDTF">2025-12-31T10:11:53Z</dcterms:created>
  <dcterms:modified xsi:type="dcterms:W3CDTF">2026-01-16T14:37:18Z</dcterms:modified>
</cp:coreProperties>
</file>